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992" autoAdjust="0"/>
    <p:restoredTop sz="94660"/>
  </p:normalViewPr>
  <p:slideViewPr>
    <p:cSldViewPr snapToGrid="0">
      <p:cViewPr varScale="1">
        <p:scale>
          <a:sx n="68" d="100"/>
          <a:sy n="68" d="100"/>
        </p:scale>
        <p:origin x="-822"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6A6D84-C4E4-46C0-97AB-57D284F9C028}" type="datetimeFigureOut">
              <a:rPr lang="en-GB" smtClean="0"/>
              <a:pPr/>
              <a:t>12/06/2019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52C2A4-4AB5-4D69-87E0-0274083CBD3F}" type="slidenum">
              <a:rPr lang="en-GB" smtClean="0"/>
              <a:pPr/>
              <a:t>‹#›</a:t>
            </a:fld>
            <a:endParaRPr lang="en-GB"/>
          </a:p>
        </p:txBody>
      </p:sp>
    </p:spTree>
    <p:extLst>
      <p:ext uri="{BB962C8B-B14F-4D97-AF65-F5344CB8AC3E}">
        <p14:creationId xmlns:p14="http://schemas.microsoft.com/office/powerpoint/2010/main" xmlns="" val="37370852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Abortion</a:t>
            </a:r>
            <a:r>
              <a:rPr lang="en-GB" baseline="0" dirty="0" smtClean="0"/>
              <a:t> is </a:t>
            </a:r>
            <a:r>
              <a:rPr lang="en-GB" baseline="0" dirty="0" smtClean="0"/>
              <a:t>one of the most controversial </a:t>
            </a:r>
            <a:r>
              <a:rPr lang="en-GB" baseline="0" dirty="0" smtClean="0"/>
              <a:t>topics of discussion in the United States (Baker, 2018). This is because it is always having those who are proposing and opposing. Nevertheless, abortion devalues life hence it should not be legalized.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2</a:t>
            </a:fld>
            <a:endParaRPr lang="en-GB"/>
          </a:p>
        </p:txBody>
      </p:sp>
    </p:spTree>
    <p:extLst>
      <p:ext uri="{BB962C8B-B14F-4D97-AF65-F5344CB8AC3E}">
        <p14:creationId xmlns:p14="http://schemas.microsoft.com/office/powerpoint/2010/main" xmlns="" val="3942602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Different concerns</a:t>
            </a:r>
            <a:r>
              <a:rPr lang="en-GB" baseline="0" dirty="0" smtClean="0"/>
              <a:t> regarding abortion continues being discussed depending on the side one supports (Boonin, 2019). As such, abortion devalues the importance of children in society. Legalizing abortion would completely devalue the roles of children in the entire community.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3</a:t>
            </a:fld>
            <a:endParaRPr lang="en-GB"/>
          </a:p>
        </p:txBody>
      </p:sp>
    </p:spTree>
    <p:extLst>
      <p:ext uri="{BB962C8B-B14F-4D97-AF65-F5344CB8AC3E}">
        <p14:creationId xmlns:p14="http://schemas.microsoft.com/office/powerpoint/2010/main" xmlns="" val="2407618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Both policy makers</a:t>
            </a:r>
            <a:r>
              <a:rPr lang="en-GB" baseline="0" dirty="0" smtClean="0"/>
              <a:t> and the government remain to be fundamental in decision-making as far as abortion is concerned (Baker, 2018). The two key stakeholders have the influence of initiating policies that will reduce the rates of abortion in the United States. Again, health and the future of society are critical factors that ought to be considered before making conclusions as far as abortion is concerned.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5</a:t>
            </a:fld>
            <a:endParaRPr lang="en-GB"/>
          </a:p>
        </p:txBody>
      </p:sp>
    </p:spTree>
    <p:extLst>
      <p:ext uri="{BB962C8B-B14F-4D97-AF65-F5344CB8AC3E}">
        <p14:creationId xmlns:p14="http://schemas.microsoft.com/office/powerpoint/2010/main" xmlns="" val="25714783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Nonmaleficence remains</a:t>
            </a:r>
            <a:r>
              <a:rPr lang="en-GB" baseline="0" dirty="0" smtClean="0"/>
              <a:t> to be a fundamental ethical principle for abortion (Baker, 2018). In this case, it is the responsibilities of physicians to make sure that the woman is not subject to pain or harm. Women should be treated the same way as men in society as a way of promoting equality.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6</a:t>
            </a:fld>
            <a:endParaRPr lang="en-GB"/>
          </a:p>
        </p:txBody>
      </p:sp>
    </p:spTree>
    <p:extLst>
      <p:ext uri="{BB962C8B-B14F-4D97-AF65-F5344CB8AC3E}">
        <p14:creationId xmlns:p14="http://schemas.microsoft.com/office/powerpoint/2010/main" xmlns="" val="2832499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Access to health for women should in</a:t>
            </a:r>
            <a:r>
              <a:rPr lang="en-GB" baseline="0" dirty="0" smtClean="0"/>
              <a:t> society should be made a priority (Boonin, 2019). In this case, policy makers should be focussed towards making health accessible to women especially those who are expectant. Therefore, health should be considered as a moral right.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7</a:t>
            </a:fld>
            <a:endParaRPr lang="en-GB"/>
          </a:p>
        </p:txBody>
      </p:sp>
    </p:spTree>
    <p:extLst>
      <p:ext uri="{BB962C8B-B14F-4D97-AF65-F5344CB8AC3E}">
        <p14:creationId xmlns:p14="http://schemas.microsoft.com/office/powerpoint/2010/main" xmlns="" val="172141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Decisions</a:t>
            </a:r>
            <a:r>
              <a:rPr lang="en-GB" baseline="0" dirty="0" smtClean="0"/>
              <a:t> on abortion should be based on the well-dare of the society (Baker, 2018). Legalizing abortion will devalue the importance of children since birth rates will significantly go low. To safeguard society, abortion should not be allowed.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8</a:t>
            </a:fld>
            <a:endParaRPr lang="en-GB"/>
          </a:p>
        </p:txBody>
      </p:sp>
    </p:spTree>
    <p:extLst>
      <p:ext uri="{BB962C8B-B14F-4D97-AF65-F5344CB8AC3E}">
        <p14:creationId xmlns:p14="http://schemas.microsoft.com/office/powerpoint/2010/main" xmlns="" val="7378559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Abortion should not be allowed since it continues</a:t>
            </a:r>
            <a:r>
              <a:rPr lang="en-GB" baseline="0" dirty="0" smtClean="0"/>
              <a:t> to violate the health of women as well as the children. it also violates ethical principles that govern society. Both the government and policy makers are critical in making abortion illegal. </a:t>
            </a:r>
            <a:endParaRPr lang="en-GB" dirty="0"/>
          </a:p>
        </p:txBody>
      </p:sp>
      <p:sp>
        <p:nvSpPr>
          <p:cNvPr id="4" name="Slide Number Placeholder 3"/>
          <p:cNvSpPr>
            <a:spLocks noGrp="1"/>
          </p:cNvSpPr>
          <p:nvPr>
            <p:ph type="sldNum" sz="quarter" idx="10"/>
          </p:nvPr>
        </p:nvSpPr>
        <p:spPr/>
        <p:txBody>
          <a:bodyPr/>
          <a:lstStyle/>
          <a:p>
            <a:fld id="{1A52C2A4-4AB5-4D69-87E0-0274083CBD3F}" type="slidenum">
              <a:rPr lang="en-GB" smtClean="0"/>
              <a:pPr/>
              <a:t>9</a:t>
            </a:fld>
            <a:endParaRPr lang="en-GB"/>
          </a:p>
        </p:txBody>
      </p:sp>
    </p:spTree>
    <p:extLst>
      <p:ext uri="{BB962C8B-B14F-4D97-AF65-F5344CB8AC3E}">
        <p14:creationId xmlns:p14="http://schemas.microsoft.com/office/powerpoint/2010/main" xmlns="" val="4272070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427766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09285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901018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71792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022657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1741785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4828431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1288440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14D0E98-E928-4E89-91A5-D8532EF6A148}" type="slidenum">
              <a:rPr lang="en-GB" smtClean="0"/>
              <a:pPr/>
              <a:t>‹#›</a:t>
            </a:fld>
            <a:endParaRPr lang="en-GB"/>
          </a:p>
        </p:txBody>
      </p:sp>
      <p:sp>
        <p:nvSpPr>
          <p:cNvPr id="5" name="Date Placeholder 4"/>
          <p:cNvSpPr>
            <a:spLocks noGrp="1"/>
          </p:cNvSpPr>
          <p:nvPr>
            <p:ph type="dt" sz="half" idx="10"/>
          </p:nvPr>
        </p:nvSpPr>
        <p:spPr/>
        <p:txBody>
          <a:bodyPr/>
          <a:lstStyle/>
          <a:p>
            <a:fld id="{CD062D88-462C-4A98-9111-2305C7F71D90}" type="datetimeFigureOut">
              <a:rPr lang="en-GB" smtClean="0"/>
              <a:pPr/>
              <a:t>12/06/2019</a:t>
            </a:fld>
            <a:endParaRPr lang="en-GB"/>
          </a:p>
        </p:txBody>
      </p:sp>
    </p:spTree>
    <p:extLst>
      <p:ext uri="{BB962C8B-B14F-4D97-AF65-F5344CB8AC3E}">
        <p14:creationId xmlns:p14="http://schemas.microsoft.com/office/powerpoint/2010/main" xmlns="" val="404629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2791893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1197817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3304978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7725348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247238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3966054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062D88-462C-4A98-9111-2305C7F71D90}" type="datetimeFigureOut">
              <a:rPr lang="en-GB" smtClean="0"/>
              <a:pPr/>
              <a:t>12/06/2019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478189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062D88-462C-4A98-9111-2305C7F71D90}" type="datetimeFigureOut">
              <a:rPr lang="en-GB" smtClean="0"/>
              <a:pPr/>
              <a:t>12/06/2019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14D0E98-E928-4E89-91A5-D8532EF6A148}" type="slidenum">
              <a:rPr lang="en-GB" smtClean="0"/>
              <a:pPr/>
              <a:t>‹#›</a:t>
            </a:fld>
            <a:endParaRPr lang="en-GB"/>
          </a:p>
        </p:txBody>
      </p:sp>
    </p:spTree>
    <p:extLst>
      <p:ext uri="{BB962C8B-B14F-4D97-AF65-F5344CB8AC3E}">
        <p14:creationId xmlns:p14="http://schemas.microsoft.com/office/powerpoint/2010/main" xmlns="" val="50474268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1135" y="2109113"/>
            <a:ext cx="7766936" cy="734906"/>
          </a:xfrm>
        </p:spPr>
        <p:txBody>
          <a:bodyPr/>
          <a:lstStyle/>
          <a:p>
            <a:pPr algn="ctr"/>
            <a:r>
              <a:rPr lang="en-GB" sz="3200" dirty="0" smtClean="0">
                <a:latin typeface="Times New Roman" panose="02020603050405020304" pitchFamily="18" charset="0"/>
                <a:cs typeface="Times New Roman" panose="02020603050405020304" pitchFamily="18" charset="0"/>
              </a:rPr>
              <a:t>Ethical Issues</a:t>
            </a:r>
            <a:endParaRPr lang="en-GB" sz="32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07067" y="3898433"/>
            <a:ext cx="7766936" cy="673567"/>
          </a:xfrm>
        </p:spPr>
        <p:txBody>
          <a:bodyPr>
            <a:normAutofit/>
          </a:bodyPr>
          <a:lstStyle/>
          <a:p>
            <a:r>
              <a:rPr lang="en-GB" sz="2800" dirty="0" smtClean="0">
                <a:latin typeface="Times New Roman" panose="02020603050405020304" pitchFamily="18" charset="0"/>
                <a:cs typeface="Times New Roman" panose="02020603050405020304" pitchFamily="18" charset="0"/>
              </a:rPr>
              <a:t>Opposing: Women's Right to </a:t>
            </a:r>
            <a:r>
              <a:rPr lang="en-GB" sz="2800" dirty="0" smtClean="0">
                <a:latin typeface="Times New Roman" panose="02020603050405020304" pitchFamily="18" charset="0"/>
                <a:cs typeface="Times New Roman" panose="02020603050405020304" pitchFamily="18" charset="0"/>
              </a:rPr>
              <a:t>have </a:t>
            </a:r>
            <a:r>
              <a:rPr lang="en-GB" sz="2800" dirty="0" smtClean="0">
                <a:latin typeface="Times New Roman" panose="02020603050405020304" pitchFamily="18" charset="0"/>
                <a:cs typeface="Times New Roman" panose="02020603050405020304" pitchFamily="18" charset="0"/>
              </a:rPr>
              <a:t>Abortion.</a:t>
            </a:r>
            <a:endParaRPr lang="en-GB"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94670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59080"/>
            <a:ext cx="8596668" cy="86868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Women's Right </a:t>
            </a:r>
            <a:r>
              <a:rPr lang="en-GB" sz="2800" dirty="0" smtClean="0">
                <a:latin typeface="Times New Roman" panose="02020603050405020304" pitchFamily="18" charset="0"/>
                <a:cs typeface="Times New Roman" panose="02020603050405020304" pitchFamily="18" charset="0"/>
              </a:rPr>
              <a:t>to </a:t>
            </a:r>
            <a:r>
              <a:rPr lang="en-GB" sz="2800" dirty="0" smtClean="0">
                <a:latin typeface="Times New Roman" panose="02020603050405020304" pitchFamily="18" charset="0"/>
                <a:cs typeface="Times New Roman" panose="02020603050405020304" pitchFamily="18" charset="0"/>
              </a:rPr>
              <a:t>h</a:t>
            </a:r>
            <a:r>
              <a:rPr lang="en-GB" sz="2800" dirty="0" smtClean="0">
                <a:latin typeface="Times New Roman" panose="02020603050405020304" pitchFamily="18" charset="0"/>
                <a:cs typeface="Times New Roman" panose="02020603050405020304" pitchFamily="18" charset="0"/>
              </a:rPr>
              <a:t>ave </a:t>
            </a:r>
            <a:r>
              <a:rPr lang="en-GB" sz="2800" dirty="0" smtClean="0">
                <a:latin typeface="Times New Roman" panose="02020603050405020304" pitchFamily="18" charset="0"/>
                <a:cs typeface="Times New Roman" panose="02020603050405020304" pitchFamily="18" charset="0"/>
              </a:rPr>
              <a:t>Abortion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97506" y="833512"/>
            <a:ext cx="12139506" cy="6024488"/>
          </a:xfrm>
        </p:spPr>
        <p:txBody>
          <a:bodyPr>
            <a:normAutofit/>
          </a:bodyPr>
          <a:lstStyle/>
          <a:p>
            <a:r>
              <a:rPr lang="en-GB" sz="2000" dirty="0" smtClean="0">
                <a:latin typeface="Times New Roman" panose="02020603050405020304" pitchFamily="18" charset="0"/>
                <a:cs typeface="Times New Roman" panose="02020603050405020304" pitchFamily="18" charset="0"/>
              </a:rPr>
              <a:t>Abortion remains a controversial topic in the United States.</a:t>
            </a:r>
          </a:p>
          <a:p>
            <a:r>
              <a:rPr lang="en-GB" sz="2000" dirty="0" smtClean="0">
                <a:latin typeface="Times New Roman" panose="02020603050405020304" pitchFamily="18" charset="0"/>
                <a:cs typeface="Times New Roman" panose="02020603050405020304" pitchFamily="18" charset="0"/>
              </a:rPr>
              <a:t>Women are highly discriminated </a:t>
            </a:r>
            <a:r>
              <a:rPr lang="en-GB" sz="2000" dirty="0">
                <a:latin typeface="Times New Roman" panose="02020603050405020304" pitchFamily="18" charset="0"/>
                <a:cs typeface="Times New Roman" panose="02020603050405020304" pitchFamily="18" charset="0"/>
              </a:rPr>
              <a:t>using </a:t>
            </a:r>
            <a:r>
              <a:rPr lang="en-GB" sz="2000" dirty="0" smtClean="0">
                <a:latin typeface="Times New Roman" panose="02020603050405020304" pitchFamily="18" charset="0"/>
                <a:cs typeface="Times New Roman" panose="02020603050405020304" pitchFamily="18" charset="0"/>
              </a:rPr>
              <a:t>abortion (Baker, 2018).</a:t>
            </a:r>
          </a:p>
          <a:p>
            <a:r>
              <a:rPr lang="en-GB" sz="2000" dirty="0" smtClean="0">
                <a:latin typeface="Times New Roman" panose="02020603050405020304" pitchFamily="18" charset="0"/>
                <a:cs typeface="Times New Roman" panose="02020603050405020304" pitchFamily="18" charset="0"/>
              </a:rPr>
              <a:t>Women should not be allowed to abort.</a:t>
            </a:r>
          </a:p>
          <a:p>
            <a:r>
              <a:rPr lang="en-GB" sz="2000" dirty="0" smtClean="0">
                <a:latin typeface="Times New Roman" panose="02020603050405020304" pitchFamily="18" charset="0"/>
                <a:cs typeface="Times New Roman" panose="02020603050405020304" pitchFamily="18" charset="0"/>
              </a:rPr>
              <a:t>Abortion devalues life. </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a:blip r:embed="rId3"/>
          <a:stretch>
            <a:fillRect/>
          </a:stretch>
        </p:blipFill>
        <p:spPr>
          <a:xfrm>
            <a:off x="0" y="2812218"/>
            <a:ext cx="11914485" cy="3862901"/>
          </a:xfrm>
          <a:prstGeom prst="rect">
            <a:avLst/>
          </a:prstGeom>
        </p:spPr>
      </p:pic>
    </p:spTree>
    <p:extLst>
      <p:ext uri="{BB962C8B-B14F-4D97-AF65-F5344CB8AC3E}">
        <p14:creationId xmlns:p14="http://schemas.microsoft.com/office/powerpoint/2010/main" xmlns="" val="259864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174" y="289560"/>
            <a:ext cx="8596668" cy="975360"/>
          </a:xfrm>
        </p:spPr>
        <p:txBody>
          <a:bodyPr>
            <a:normAutofit/>
          </a:bodyPr>
          <a:lstStyle/>
          <a:p>
            <a:pPr algn="ctr"/>
            <a:r>
              <a:rPr lang="en-GB" sz="2800" dirty="0">
                <a:latin typeface="Times New Roman" panose="02020603050405020304" pitchFamily="18" charset="0"/>
                <a:cs typeface="Times New Roman" panose="02020603050405020304" pitchFamily="18" charset="0"/>
              </a:rPr>
              <a:t>Dilemmas or Concerns on Women's Right t</a:t>
            </a:r>
            <a:r>
              <a:rPr lang="en-GB" sz="2800" dirty="0" smtClean="0">
                <a:latin typeface="Times New Roman" panose="02020603050405020304" pitchFamily="18" charset="0"/>
                <a:cs typeface="Times New Roman" panose="02020603050405020304" pitchFamily="18" charset="0"/>
              </a:rPr>
              <a:t>o </a:t>
            </a:r>
            <a:r>
              <a:rPr lang="en-GB" sz="2800" dirty="0">
                <a:latin typeface="Times New Roman" panose="02020603050405020304" pitchFamily="18" charset="0"/>
                <a:cs typeface="Times New Roman" panose="02020603050405020304" pitchFamily="18" charset="0"/>
              </a:rPr>
              <a:t>h</a:t>
            </a:r>
            <a:r>
              <a:rPr lang="en-GB" sz="2800" dirty="0" smtClean="0">
                <a:latin typeface="Times New Roman" panose="02020603050405020304" pitchFamily="18" charset="0"/>
                <a:cs typeface="Times New Roman" panose="02020603050405020304" pitchFamily="18" charset="0"/>
              </a:rPr>
              <a:t>ave </a:t>
            </a:r>
            <a:r>
              <a:rPr lang="en-GB" sz="2800" dirty="0">
                <a:latin typeface="Times New Roman" panose="02020603050405020304" pitchFamily="18" charset="0"/>
                <a:cs typeface="Times New Roman" panose="02020603050405020304" pitchFamily="18" charset="0"/>
              </a:rPr>
              <a:t>Abortion </a:t>
            </a:r>
          </a:p>
        </p:txBody>
      </p:sp>
      <p:sp>
        <p:nvSpPr>
          <p:cNvPr id="3" name="Content Placeholder 2"/>
          <p:cNvSpPr>
            <a:spLocks noGrp="1"/>
          </p:cNvSpPr>
          <p:nvPr>
            <p:ph idx="1"/>
          </p:nvPr>
        </p:nvSpPr>
        <p:spPr>
          <a:xfrm>
            <a:off x="793393" y="1965986"/>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The right to abortion is vital for gender equality.</a:t>
            </a:r>
          </a:p>
          <a:p>
            <a:r>
              <a:rPr lang="en-GB" sz="2000" dirty="0">
                <a:latin typeface="Times New Roman" panose="02020603050405020304" pitchFamily="18" charset="0"/>
                <a:cs typeface="Times New Roman" panose="02020603050405020304" pitchFamily="18" charset="0"/>
              </a:rPr>
              <a:t>The right to abortion should be part of </a:t>
            </a:r>
            <a:r>
              <a:rPr lang="en-GB" sz="2000" dirty="0" smtClean="0">
                <a:latin typeface="Times New Roman" panose="02020603050405020304" pitchFamily="18" charset="0"/>
                <a:cs typeface="Times New Roman" panose="02020603050405020304" pitchFamily="18" charset="0"/>
              </a:rPr>
              <a:t>pregnant </a:t>
            </a:r>
            <a:r>
              <a:rPr lang="en-GB" sz="2000" dirty="0">
                <a:latin typeface="Times New Roman" panose="02020603050405020304" pitchFamily="18" charset="0"/>
                <a:cs typeface="Times New Roman" panose="02020603050405020304" pitchFamily="18" charset="0"/>
              </a:rPr>
              <a:t>rights.</a:t>
            </a:r>
          </a:p>
          <a:p>
            <a:r>
              <a:rPr lang="en-GB" sz="2000" dirty="0" smtClean="0">
                <a:latin typeface="Times New Roman" panose="02020603050405020304" pitchFamily="18" charset="0"/>
                <a:cs typeface="Times New Roman" panose="02020603050405020304" pitchFamily="18" charset="0"/>
              </a:rPr>
              <a:t>Children are important in society (Boonin, 2019).</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Banning abortion puts women at risk of suffering from other conditions.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9635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4800"/>
            <a:ext cx="8596668" cy="990600"/>
          </a:xfrm>
        </p:spPr>
        <p:txBody>
          <a:bodyPr>
            <a:normAutofit/>
          </a:bodyPr>
          <a:lstStyle/>
          <a:p>
            <a:pPr algn="ctr"/>
            <a:r>
              <a:rPr lang="en-GB" sz="2800" dirty="0">
                <a:latin typeface="Times New Roman" panose="02020603050405020304" pitchFamily="18" charset="0"/>
                <a:cs typeface="Times New Roman" panose="02020603050405020304" pitchFamily="18" charset="0"/>
              </a:rPr>
              <a:t>My Rationale </a:t>
            </a:r>
            <a:r>
              <a:rPr lang="en-GB" sz="2800" dirty="0" smtClean="0">
                <a:latin typeface="Times New Roman" panose="02020603050405020304" pitchFamily="18" charset="0"/>
                <a:cs typeface="Times New Roman" panose="02020603050405020304" pitchFamily="18" charset="0"/>
              </a:rPr>
              <a:t>on the </a:t>
            </a:r>
            <a:r>
              <a:rPr lang="en-GB" sz="2800" dirty="0">
                <a:latin typeface="Times New Roman" panose="02020603050405020304" pitchFamily="18" charset="0"/>
                <a:cs typeface="Times New Roman" panose="02020603050405020304" pitchFamily="18" charset="0"/>
              </a:rPr>
              <a:t>Issue</a:t>
            </a:r>
            <a:endParaRPr lang="en-GB" sz="2800" dirty="0"/>
          </a:p>
        </p:txBody>
      </p:sp>
      <p:sp>
        <p:nvSpPr>
          <p:cNvPr id="3" name="Content Placeholder 2"/>
          <p:cNvSpPr>
            <a:spLocks noGrp="1"/>
          </p:cNvSpPr>
          <p:nvPr>
            <p:ph idx="1"/>
          </p:nvPr>
        </p:nvSpPr>
        <p:spPr>
          <a:xfrm>
            <a:off x="761741" y="1539266"/>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As hinted, abortion continues being a very controversial topic in the United States. On the same note, women should not be allowed to have abortion since this will create ethical concerns in society. In other words, abortion is murder as it continues to harm the health and well- being of the mother and the developing foetus. To avoid such ethical concerns, abortion among women should not be allowed. Therefore, I support the fact </a:t>
            </a:r>
            <a:r>
              <a:rPr lang="en-GB" sz="2000" dirty="0" smtClean="0">
                <a:latin typeface="Times New Roman" panose="02020603050405020304" pitchFamily="18" charset="0"/>
                <a:cs typeface="Times New Roman" panose="02020603050405020304" pitchFamily="18" charset="0"/>
              </a:rPr>
              <a:t>that women should </a:t>
            </a:r>
            <a:r>
              <a:rPr lang="en-GB" sz="2000" dirty="0" smtClean="0">
                <a:latin typeface="Times New Roman" panose="02020603050405020304" pitchFamily="18" charset="0"/>
                <a:cs typeface="Times New Roman" panose="02020603050405020304" pitchFamily="18" charset="0"/>
              </a:rPr>
              <a:t>not be allowed to conduct abortion to maintain excellent health outcomes as well as valuing of children.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898539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04800"/>
            <a:ext cx="8596668" cy="1021080"/>
          </a:xfrm>
        </p:spPr>
        <p:txBody>
          <a:bodyPr>
            <a:normAutofit/>
          </a:bodyPr>
          <a:lstStyle/>
          <a:p>
            <a:pPr algn="ctr"/>
            <a:r>
              <a:rPr lang="en-GB" sz="2800" dirty="0">
                <a:latin typeface="Times New Roman" panose="02020603050405020304" pitchFamily="18" charset="0"/>
                <a:cs typeface="Times New Roman" panose="02020603050405020304" pitchFamily="18" charset="0"/>
              </a:rPr>
              <a:t>The Key Stakeholders and Factors i</a:t>
            </a:r>
            <a:r>
              <a:rPr lang="en-GB" sz="2800" dirty="0" smtClean="0">
                <a:latin typeface="Times New Roman" panose="02020603050405020304" pitchFamily="18" charset="0"/>
                <a:cs typeface="Times New Roman" panose="02020603050405020304" pitchFamily="18" charset="0"/>
              </a:rPr>
              <a:t>n </a:t>
            </a:r>
            <a:r>
              <a:rPr lang="en-GB" sz="2800" dirty="0">
                <a:latin typeface="Times New Roman" panose="02020603050405020304" pitchFamily="18" charset="0"/>
                <a:cs typeface="Times New Roman" panose="02020603050405020304" pitchFamily="18" charset="0"/>
              </a:rPr>
              <a:t>Support </a:t>
            </a:r>
            <a:r>
              <a:rPr lang="en-GB" sz="2800" dirty="0" smtClean="0">
                <a:latin typeface="Times New Roman" panose="02020603050405020304" pitchFamily="18" charset="0"/>
                <a:cs typeface="Times New Roman" panose="02020603050405020304" pitchFamily="18" charset="0"/>
              </a:rPr>
              <a:t>of </a:t>
            </a:r>
            <a:r>
              <a:rPr lang="en-GB" sz="2800" dirty="0">
                <a:latin typeface="Times New Roman" panose="02020603050405020304" pitchFamily="18" charset="0"/>
                <a:cs typeface="Times New Roman" panose="02020603050405020304" pitchFamily="18" charset="0"/>
              </a:rPr>
              <a:t>the Issue </a:t>
            </a:r>
          </a:p>
        </p:txBody>
      </p:sp>
      <p:sp>
        <p:nvSpPr>
          <p:cNvPr id="3" name="Content Placeholder 2"/>
          <p:cNvSpPr>
            <a:spLocks noGrp="1"/>
          </p:cNvSpPr>
          <p:nvPr>
            <p:ph idx="1"/>
          </p:nvPr>
        </p:nvSpPr>
        <p:spPr>
          <a:xfrm>
            <a:off x="281094" y="1316526"/>
            <a:ext cx="11910906" cy="5365627"/>
          </a:xfrm>
        </p:spPr>
        <p:txBody>
          <a:bodyPr>
            <a:normAutofit/>
          </a:bodyPr>
          <a:lstStyle/>
          <a:p>
            <a:r>
              <a:rPr lang="en-GB" sz="2000" dirty="0" smtClean="0">
                <a:latin typeface="Times New Roman" panose="02020603050405020304" pitchFamily="18" charset="0"/>
                <a:cs typeface="Times New Roman" panose="02020603050405020304" pitchFamily="18" charset="0"/>
              </a:rPr>
              <a:t>Policy makers.</a:t>
            </a:r>
          </a:p>
          <a:p>
            <a:r>
              <a:rPr lang="en-GB" sz="2000" dirty="0" smtClean="0">
                <a:latin typeface="Times New Roman" panose="02020603050405020304" pitchFamily="18" charset="0"/>
                <a:cs typeface="Times New Roman" panose="02020603050405020304" pitchFamily="18" charset="0"/>
              </a:rPr>
              <a:t>The Government (Baker</a:t>
            </a:r>
            <a:r>
              <a:rPr lang="en-GB" sz="2000" dirty="0">
                <a:latin typeface="Times New Roman" panose="02020603050405020304" pitchFamily="18" charset="0"/>
                <a:cs typeface="Times New Roman" panose="02020603050405020304" pitchFamily="18" charset="0"/>
              </a:rPr>
              <a:t>, 2018).</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Health.</a:t>
            </a:r>
          </a:p>
          <a:p>
            <a:r>
              <a:rPr lang="en-GB" sz="2000" dirty="0" smtClean="0">
                <a:latin typeface="Times New Roman" panose="02020603050405020304" pitchFamily="18" charset="0"/>
                <a:cs typeface="Times New Roman" panose="02020603050405020304" pitchFamily="18" charset="0"/>
              </a:rPr>
              <a:t>The future of society.</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255303" y="3313184"/>
            <a:ext cx="11209866" cy="3270495"/>
          </a:xfrm>
          <a:prstGeom prst="rect">
            <a:avLst/>
          </a:prstGeom>
        </p:spPr>
      </p:pic>
    </p:spTree>
    <p:extLst>
      <p:ext uri="{BB962C8B-B14F-4D97-AF65-F5344CB8AC3E}">
        <p14:creationId xmlns:p14="http://schemas.microsoft.com/office/powerpoint/2010/main" xmlns="" val="2880363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8600"/>
            <a:ext cx="8596668" cy="899160"/>
          </a:xfrm>
        </p:spPr>
        <p:txBody>
          <a:bodyPr>
            <a:normAutofit/>
          </a:bodyPr>
          <a:lstStyle/>
          <a:p>
            <a:pPr algn="ctr"/>
            <a:r>
              <a:rPr lang="en-GB" sz="2800" dirty="0">
                <a:latin typeface="Times New Roman" panose="02020603050405020304" pitchFamily="18" charset="0"/>
                <a:cs typeface="Times New Roman" panose="02020603050405020304" pitchFamily="18" charset="0"/>
              </a:rPr>
              <a:t>Ethical Principles Involved </a:t>
            </a:r>
            <a:endParaRPr lang="en-GB" sz="2800" dirty="0"/>
          </a:p>
        </p:txBody>
      </p:sp>
      <p:sp>
        <p:nvSpPr>
          <p:cNvPr id="3" name="Content Placeholder 2"/>
          <p:cNvSpPr>
            <a:spLocks noGrp="1"/>
          </p:cNvSpPr>
          <p:nvPr>
            <p:ph idx="1"/>
          </p:nvPr>
        </p:nvSpPr>
        <p:spPr>
          <a:xfrm>
            <a:off x="874282" y="1147715"/>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Nonmaleficence is vital in the abortion discussion.</a:t>
            </a:r>
          </a:p>
          <a:p>
            <a:r>
              <a:rPr lang="en-GB" sz="2000" dirty="0" smtClean="0">
                <a:latin typeface="Times New Roman" panose="02020603050405020304" pitchFamily="18" charset="0"/>
                <a:cs typeface="Times New Roman" panose="02020603050405020304" pitchFamily="18" charset="0"/>
              </a:rPr>
              <a:t>It encourages the doctor to </a:t>
            </a:r>
            <a:r>
              <a:rPr lang="en-GB" sz="2000" dirty="0">
                <a:latin typeface="Times New Roman" panose="02020603050405020304" pitchFamily="18" charset="0"/>
                <a:cs typeface="Times New Roman" panose="02020603050405020304" pitchFamily="18" charset="0"/>
              </a:rPr>
              <a:t>avoid </a:t>
            </a:r>
            <a:r>
              <a:rPr lang="en-GB" sz="2000" dirty="0" smtClean="0">
                <a:latin typeface="Times New Roman" panose="02020603050405020304" pitchFamily="18" charset="0"/>
                <a:cs typeface="Times New Roman" panose="02020603050405020304" pitchFamily="18" charset="0"/>
              </a:rPr>
              <a:t>harm (Baker</a:t>
            </a:r>
            <a:r>
              <a:rPr lang="en-GB" sz="2000" dirty="0">
                <a:latin typeface="Times New Roman" panose="02020603050405020304" pitchFamily="18" charset="0"/>
                <a:cs typeface="Times New Roman" panose="02020603050405020304" pitchFamily="18" charset="0"/>
              </a:rPr>
              <a:t>, 2018</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Both the mother and developing foetus should be protected from harm.</a:t>
            </a:r>
          </a:p>
          <a:p>
            <a:r>
              <a:rPr lang="en-GB" sz="2000" dirty="0" smtClean="0">
                <a:latin typeface="Times New Roman" panose="02020603050405020304" pitchFamily="18" charset="0"/>
                <a:cs typeface="Times New Roman" panose="02020603050405020304" pitchFamily="18" charset="0"/>
              </a:rPr>
              <a:t>Women should be treated equally as men in society.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34969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9560"/>
            <a:ext cx="8596668" cy="868680"/>
          </a:xfrm>
        </p:spPr>
        <p:txBody>
          <a:bodyPr>
            <a:normAutofit/>
          </a:bodyPr>
          <a:lstStyle/>
          <a:p>
            <a:pPr algn="ctr"/>
            <a:r>
              <a:rPr lang="en-GB" sz="2800" dirty="0">
                <a:latin typeface="Times New Roman" panose="02020603050405020304" pitchFamily="18" charset="0"/>
                <a:cs typeface="Times New Roman" panose="02020603050405020304" pitchFamily="18" charset="0"/>
              </a:rPr>
              <a:t>Access </a:t>
            </a:r>
            <a:r>
              <a:rPr lang="en-GB" sz="2800" dirty="0" smtClean="0">
                <a:latin typeface="Times New Roman" panose="02020603050405020304" pitchFamily="18" charset="0"/>
                <a:cs typeface="Times New Roman" panose="02020603050405020304" pitchFamily="18" charset="0"/>
              </a:rPr>
              <a:t>as a </a:t>
            </a:r>
            <a:r>
              <a:rPr lang="en-GB" sz="2800" dirty="0">
                <a:latin typeface="Times New Roman" panose="02020603050405020304" pitchFamily="18" charset="0"/>
                <a:cs typeface="Times New Roman" panose="02020603050405020304" pitchFamily="18" charset="0"/>
              </a:rPr>
              <a:t>Policy Driver</a:t>
            </a:r>
          </a:p>
        </p:txBody>
      </p:sp>
      <p:sp>
        <p:nvSpPr>
          <p:cNvPr id="3" name="Content Placeholder 2"/>
          <p:cNvSpPr>
            <a:spLocks noGrp="1"/>
          </p:cNvSpPr>
          <p:nvPr>
            <p:ph idx="1"/>
          </p:nvPr>
        </p:nvSpPr>
        <p:spPr>
          <a:xfrm>
            <a:off x="662820" y="1449389"/>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Health care should be easily accessible to every woman (Boonin, 2019).</a:t>
            </a:r>
          </a:p>
          <a:p>
            <a:r>
              <a:rPr lang="en-GB" sz="2000" dirty="0" smtClean="0">
                <a:latin typeface="Times New Roman" panose="02020603050405020304" pitchFamily="18" charset="0"/>
                <a:cs typeface="Times New Roman" panose="02020603050405020304" pitchFamily="18" charset="0"/>
              </a:rPr>
              <a:t> Women should have access to care at minimal costs. </a:t>
            </a:r>
          </a:p>
          <a:p>
            <a:r>
              <a:rPr lang="en-GB" sz="2000" dirty="0" smtClean="0">
                <a:latin typeface="Times New Roman" panose="02020603050405020304" pitchFamily="18" charset="0"/>
                <a:cs typeface="Times New Roman" panose="02020603050405020304" pitchFamily="18" charset="0"/>
              </a:rPr>
              <a:t>Policy makers should promote health for women.</a:t>
            </a:r>
          </a:p>
          <a:p>
            <a:r>
              <a:rPr lang="en-GB" sz="2000" dirty="0" smtClean="0">
                <a:latin typeface="Times New Roman" panose="02020603050405020304" pitchFamily="18" charset="0"/>
                <a:cs typeface="Times New Roman" panose="02020603050405020304" pitchFamily="18" charset="0"/>
              </a:rPr>
              <a:t>Expectant women should be provided with care.</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07575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28600"/>
            <a:ext cx="8596668" cy="74676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Utilitarian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47672" y="1241500"/>
            <a:ext cx="8596668" cy="5314045"/>
          </a:xfrm>
        </p:spPr>
        <p:txBody>
          <a:bodyPr>
            <a:normAutofit/>
          </a:bodyPr>
          <a:lstStyle/>
          <a:p>
            <a:r>
              <a:rPr lang="en-GB" sz="2000" dirty="0" smtClean="0">
                <a:latin typeface="Times New Roman" panose="02020603050405020304" pitchFamily="18" charset="0"/>
                <a:cs typeface="Times New Roman" panose="02020603050405020304" pitchFamily="18" charset="0"/>
              </a:rPr>
              <a:t>It encourages conducting the good that benefits society. </a:t>
            </a:r>
          </a:p>
          <a:p>
            <a:r>
              <a:rPr lang="en-GB" sz="2000" dirty="0" smtClean="0">
                <a:latin typeface="Times New Roman" panose="02020603050405020304" pitchFamily="18" charset="0"/>
                <a:cs typeface="Times New Roman" panose="02020603050405020304" pitchFamily="18" charset="0"/>
              </a:rPr>
              <a:t>The well-fare of society is considered.</a:t>
            </a:r>
          </a:p>
          <a:p>
            <a:r>
              <a:rPr lang="en-GB" sz="2000" dirty="0" smtClean="0">
                <a:latin typeface="Times New Roman" panose="02020603050405020304" pitchFamily="18" charset="0"/>
                <a:cs typeface="Times New Roman" panose="02020603050405020304" pitchFamily="18" charset="0"/>
              </a:rPr>
              <a:t>Women should not be allowed to abort.</a:t>
            </a:r>
          </a:p>
          <a:p>
            <a:r>
              <a:rPr lang="en-GB" sz="2000" dirty="0" smtClean="0">
                <a:latin typeface="Times New Roman" panose="02020603050405020304" pitchFamily="18" charset="0"/>
                <a:cs typeface="Times New Roman" panose="02020603050405020304" pitchFamily="18" charset="0"/>
              </a:rPr>
              <a:t>Children benefit society.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4040015"/>
            <a:ext cx="10463106" cy="2563151"/>
          </a:xfrm>
          <a:prstGeom prst="rect">
            <a:avLst/>
          </a:prstGeom>
        </p:spPr>
      </p:pic>
    </p:spTree>
    <p:extLst>
      <p:ext uri="{BB962C8B-B14F-4D97-AF65-F5344CB8AC3E}">
        <p14:creationId xmlns:p14="http://schemas.microsoft.com/office/powerpoint/2010/main" xmlns="" val="412653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4320"/>
            <a:ext cx="8596668" cy="82296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46146" y="1344663"/>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Abortion should not be legalized.</a:t>
            </a:r>
          </a:p>
          <a:p>
            <a:r>
              <a:rPr lang="en-GB" sz="2000" dirty="0" smtClean="0">
                <a:latin typeface="Times New Roman" panose="02020603050405020304" pitchFamily="18" charset="0"/>
                <a:cs typeface="Times New Roman" panose="02020603050405020304" pitchFamily="18" charset="0"/>
              </a:rPr>
              <a:t>Abortion is murder.</a:t>
            </a:r>
          </a:p>
          <a:p>
            <a:r>
              <a:rPr lang="en-GB" sz="2000" dirty="0" smtClean="0">
                <a:latin typeface="Times New Roman" panose="02020603050405020304" pitchFamily="18" charset="0"/>
                <a:cs typeface="Times New Roman" panose="02020603050405020304" pitchFamily="18" charset="0"/>
              </a:rPr>
              <a:t>It also devalues the importance of children.</a:t>
            </a:r>
          </a:p>
          <a:p>
            <a:r>
              <a:rPr lang="en-GB" sz="2000" dirty="0" smtClean="0">
                <a:latin typeface="Times New Roman" panose="02020603050405020304" pitchFamily="18" charset="0"/>
                <a:cs typeface="Times New Roman" panose="02020603050405020304" pitchFamily="18" charset="0"/>
              </a:rPr>
              <a:t>Policy makers are fundamental in making abortion illegal.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9962071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43840"/>
            <a:ext cx="8596668" cy="777240"/>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03943" y="1316527"/>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Baker, C. (2018). Abortion in America: 45 Years Later. </a:t>
            </a:r>
            <a:r>
              <a:rPr lang="en-GB" sz="2000" i="1" dirty="0">
                <a:latin typeface="Times New Roman" panose="02020603050405020304" pitchFamily="18" charset="0"/>
                <a:cs typeface="Times New Roman" panose="02020603050405020304" pitchFamily="18" charset="0"/>
              </a:rPr>
              <a:t>The Texas Orator Blog Entries</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Boonin</a:t>
            </a:r>
            <a:r>
              <a:rPr lang="en-GB" sz="2000" dirty="0">
                <a:latin typeface="Times New Roman" panose="02020603050405020304" pitchFamily="18" charset="0"/>
                <a:cs typeface="Times New Roman" panose="02020603050405020304" pitchFamily="18" charset="0"/>
              </a:rPr>
              <a:t>, D. (2019). </a:t>
            </a:r>
            <a:r>
              <a:rPr lang="en-GB" sz="2000" i="1" dirty="0">
                <a:latin typeface="Times New Roman" panose="02020603050405020304" pitchFamily="18" charset="0"/>
                <a:cs typeface="Times New Roman" panose="02020603050405020304" pitchFamily="18" charset="0"/>
              </a:rPr>
              <a:t>Beyond Roe: Why Abortion Should be Legal--even If the </a:t>
            </a:r>
            <a:r>
              <a:rPr lang="en-GB" sz="2000" i="1" dirty="0" err="1">
                <a:latin typeface="Times New Roman" panose="02020603050405020304" pitchFamily="18" charset="0"/>
                <a:cs typeface="Times New Roman" panose="02020603050405020304" pitchFamily="18" charset="0"/>
              </a:rPr>
              <a:t>Fetus</a:t>
            </a:r>
            <a:r>
              <a:rPr lang="en-GB" sz="2000" i="1" dirty="0">
                <a:latin typeface="Times New Roman" panose="02020603050405020304" pitchFamily="18" charset="0"/>
                <a:cs typeface="Times New Roman" panose="02020603050405020304" pitchFamily="18" charset="0"/>
              </a:rPr>
              <a:t> is a Person</a:t>
            </a:r>
            <a:r>
              <a:rPr lang="en-GB" sz="2000" dirty="0">
                <a:latin typeface="Times New Roman" panose="02020603050405020304" pitchFamily="18" charset="0"/>
                <a:cs typeface="Times New Roman" panose="02020603050405020304" pitchFamily="18" charset="0"/>
              </a:rPr>
              <a:t>. Oxford University Press.</a:t>
            </a:r>
          </a:p>
        </p:txBody>
      </p:sp>
    </p:spTree>
    <p:extLst>
      <p:ext uri="{BB962C8B-B14F-4D97-AF65-F5344CB8AC3E}">
        <p14:creationId xmlns:p14="http://schemas.microsoft.com/office/powerpoint/2010/main" xmlns="" val="67394304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619</TotalTime>
  <Words>759</Words>
  <Application>Microsoft Office PowerPoint</Application>
  <PresentationFormat>Custom</PresentationFormat>
  <Paragraphs>57</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Ethical Issues</vt:lpstr>
      <vt:lpstr>Women's Right to have Abortion</vt:lpstr>
      <vt:lpstr>Dilemmas or Concerns on Women's Right to have Abortion </vt:lpstr>
      <vt:lpstr>My Rationale on the Issue</vt:lpstr>
      <vt:lpstr>The Key Stakeholders and Factors in Support of the Issue </vt:lpstr>
      <vt:lpstr>Ethical Principles Involved </vt:lpstr>
      <vt:lpstr>Access as a Policy Driver</vt:lpstr>
      <vt:lpstr>Utilitarian</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 issues</dc:title>
  <dc:creator>Antony</dc:creator>
  <cp:lastModifiedBy>ADM</cp:lastModifiedBy>
  <cp:revision>18</cp:revision>
  <dcterms:created xsi:type="dcterms:W3CDTF">2019-06-11T18:07:04Z</dcterms:created>
  <dcterms:modified xsi:type="dcterms:W3CDTF">2019-06-12T09:37:40Z</dcterms:modified>
</cp:coreProperties>
</file>